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8" r:id="rId5"/>
    <p:sldId id="258" r:id="rId6"/>
    <p:sldId id="272" r:id="rId7"/>
    <p:sldId id="273" r:id="rId8"/>
    <p:sldId id="275" r:id="rId9"/>
    <p:sldId id="276" r:id="rId10"/>
    <p:sldId id="284" r:id="rId11"/>
    <p:sldId id="288" r:id="rId12"/>
    <p:sldId id="279" r:id="rId13"/>
    <p:sldId id="280" r:id="rId14"/>
    <p:sldId id="281" r:id="rId15"/>
    <p:sldId id="282" r:id="rId16"/>
    <p:sldId id="283" r:id="rId17"/>
    <p:sldId id="286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7086" autoAdjust="0"/>
  </p:normalViewPr>
  <p:slideViewPr>
    <p:cSldViewPr>
      <p:cViewPr>
        <p:scale>
          <a:sx n="46" d="100"/>
          <a:sy n="46" d="100"/>
        </p:scale>
        <p:origin x="-2040" y="-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9D7BDF4-7321-40A4-B873-5D9184FE2973}" type="datetimeFigureOut">
              <a:rPr lang="ru-RU" smtClean="0"/>
              <a:t>03.06.2017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E89267E-5BF4-4BA0-8A50-96D7C4CE17B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5783" y="2348880"/>
            <a:ext cx="66247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Общероссийская  общественно-государственная детско-юношеская  организация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«Российское движение школьников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МБОУ «Восточная 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Бугульминского муниципального района  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Явхария\Desktop\рдш\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4664"/>
            <a:ext cx="1730347" cy="199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79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отряда «Орлёнок»</a:t>
            </a:r>
            <a:endParaRPr lang="fo-FO" dirty="0"/>
          </a:p>
        </p:txBody>
      </p:sp>
      <p:pic>
        <p:nvPicPr>
          <p:cNvPr id="14338" name="Picture 2" descr="D:\Users\0\Рабочий стол\Camera\20161222_1252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39024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97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91814"/>
            <a:ext cx="8888247" cy="666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60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15 сентября –День рождения СНТ</a:t>
            </a:r>
            <a:br>
              <a:rPr lang="ru-RU" dirty="0" smtClean="0"/>
            </a:br>
            <a:endParaRPr lang="fo-FO" dirty="0"/>
          </a:p>
        </p:txBody>
      </p:sp>
      <p:pic>
        <p:nvPicPr>
          <p:cNvPr id="9219" name="Picture 3" descr="D:\Users\0\Рабочий стол\Camera\20161222_12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224468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Users\0\Рабочий стол\Camera\20161222_1247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38916"/>
            <a:ext cx="4176464" cy="25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235" y="4869160"/>
            <a:ext cx="1189037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4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20 ноября</a:t>
            </a:r>
            <a:br>
              <a:rPr lang="ru-RU" dirty="0" smtClean="0"/>
            </a:br>
            <a:r>
              <a:rPr lang="ru-RU" dirty="0" smtClean="0"/>
              <a:t> </a:t>
            </a:r>
            <a:endParaRPr lang="fo-FO" dirty="0"/>
          </a:p>
        </p:txBody>
      </p:sp>
      <p:pic>
        <p:nvPicPr>
          <p:cNvPr id="10242" name="Picture 2" descr="D:\Users\0\Рабочий стол\Camera\20161222_122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84602"/>
            <a:ext cx="2800380" cy="497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84602"/>
            <a:ext cx="4447775" cy="497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26 НОЯБРЯ –День матери</a:t>
            </a:r>
            <a:endParaRPr lang="fo-FO" dirty="0"/>
          </a:p>
        </p:txBody>
      </p:sp>
      <p:pic>
        <p:nvPicPr>
          <p:cNvPr id="11266" name="Picture 2" descr="D:\Users\0\Рабочий стол\фото\IMG_64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71620"/>
            <a:ext cx="6984776" cy="46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6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«Поможем птицам!»</a:t>
            </a:r>
            <a:endParaRPr lang="fo-FO" dirty="0"/>
          </a:p>
        </p:txBody>
      </p:sp>
      <p:pic>
        <p:nvPicPr>
          <p:cNvPr id="12290" name="Picture 2" descr="D:\Users\0\Рабочий стол\фото\День птиц\20151130_1050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84216"/>
            <a:ext cx="4464496" cy="251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Users\0\Рабочий стол\фото\День птиц\20151130_1052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40" y="4249074"/>
            <a:ext cx="4448492" cy="250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54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Трудовое воспитание</a:t>
            </a:r>
            <a:endParaRPr lang="fo-FO" dirty="0"/>
          </a:p>
        </p:txBody>
      </p:sp>
      <p:pic>
        <p:nvPicPr>
          <p:cNvPr id="13314" name="Picture 2" descr="D:\Users\0\Рабочий стол\Camera\20160416_1231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1"/>
            <a:ext cx="2735506" cy="486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Users\0\Рабочий стол\Camera\20161222_1213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28800"/>
            <a:ext cx="4287574" cy="24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:\Users\0\Рабочий стол\Camera\20161222_1222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4067964"/>
            <a:ext cx="4309258" cy="242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7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увлечения!</a:t>
            </a:r>
            <a:endParaRPr lang="fo-FO" dirty="0"/>
          </a:p>
        </p:txBody>
      </p:sp>
      <p:pic>
        <p:nvPicPr>
          <p:cNvPr id="17410" name="Picture 2" descr="D:\Users\0\Рабочий стол\Camera\20161222_123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74741"/>
            <a:ext cx="422446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D:\Users\0\Рабочий стол\фото\ПРОЕКТ пишем кулинарную книгу\IMG_7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535" y="1674741"/>
            <a:ext cx="3681567" cy="245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:\Users\0\Рабочий стол\фото\ТЕАТР А.Х.СОФИНА 2 МЕСТО\IMG_82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4299926"/>
            <a:ext cx="3406721" cy="227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64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1. Направление «Личностное развитие»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2. Направление «Гражданская активность»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3. Направление «Военно-патриотическое»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4. Направление «Информационно- </a:t>
            </a:r>
            <a:r>
              <a:rPr lang="ru-RU" sz="2400" dirty="0" err="1" smtClean="0">
                <a:solidFill>
                  <a:srgbClr val="FF0000"/>
                </a:solidFill>
              </a:rPr>
              <a:t>медийное</a:t>
            </a:r>
            <a:r>
              <a:rPr lang="ru-RU" sz="2400" dirty="0" smtClean="0">
                <a:solidFill>
                  <a:srgbClr val="FF0000"/>
                </a:solidFill>
              </a:rPr>
              <a:t>»</a:t>
            </a:r>
            <a:endParaRPr lang="fo-FO" sz="2400" dirty="0">
              <a:solidFill>
                <a:srgbClr val="FF0000"/>
              </a:solidFill>
            </a:endParaRPr>
          </a:p>
        </p:txBody>
      </p:sp>
      <p:pic>
        <p:nvPicPr>
          <p:cNvPr id="16386" name="Picture 2" descr="D:\Users\0\Рабочий стол\Camera\20161222_124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981943"/>
            <a:ext cx="3368558" cy="185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D:\Users\0\Рабочий стол\Camera\20161222_1243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3287463" cy="184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D:\Users\0\Рабочий стол\Camera\20161222_1245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004" y="4005064"/>
            <a:ext cx="4598413" cy="258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95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66234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Любая детская организация – это прекрасная стартовая площадка для настоящих лидеров, личностей, способных взять ответственность не только за себя , но и за все окружение, за общество в целом.</a:t>
            </a:r>
          </a:p>
          <a:p>
            <a:pPr algn="just"/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В соответствии с Указом Президента Российской Федерации Владимира Владимировича Путина от 29 октября 2015 года №536 «О создании Общероссийской общественно-государственной детско-юношеской организации «Российское движение школьников» 18 апреля 2016 года было создано Татарстанское региональное отделение. Наша Республика первая из регионов России официально вступает в ряды «РДШ». 1 сентября-это не только День знаний , но и запуск пилотных школ по основным направлениям деятельности РДШ.</a:t>
            </a:r>
          </a:p>
        </p:txBody>
      </p:sp>
    </p:spTree>
    <p:extLst>
      <p:ext uri="{BB962C8B-B14F-4D97-AF65-F5344CB8AC3E}">
        <p14:creationId xmlns:p14="http://schemas.microsoft.com/office/powerpoint/2010/main" val="219825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92088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04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0"/>
            <a:ext cx="453650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967335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/>
          </a:p>
          <a:p>
            <a:endParaRPr lang="ru-RU" sz="4000" dirty="0"/>
          </a:p>
          <a:p>
            <a:pPr algn="ctr"/>
            <a:r>
              <a:rPr lang="en-US" sz="4000" dirty="0" smtClean="0"/>
              <a:t>       </a:t>
            </a:r>
            <a:r>
              <a:rPr lang="ru-RU" sz="4000" dirty="0" smtClean="0">
                <a:solidFill>
                  <a:schemeClr val="tx2"/>
                </a:solidFill>
              </a:rPr>
              <a:t>Синий </a:t>
            </a:r>
            <a:r>
              <a:rPr lang="ru-RU" sz="4000" dirty="0"/>
              <a:t>– символ </a:t>
            </a:r>
            <a:r>
              <a:rPr lang="ru-RU" sz="4000" dirty="0" smtClean="0"/>
              <a:t>честности</a:t>
            </a:r>
            <a:endParaRPr lang="en-US" sz="4000" dirty="0" smtClean="0"/>
          </a:p>
          <a:p>
            <a:pPr algn="ctr"/>
            <a:r>
              <a:rPr lang="ru-RU" sz="4000" dirty="0" smtClean="0"/>
              <a:t>Белый </a:t>
            </a:r>
            <a:r>
              <a:rPr lang="ru-RU" sz="4000" dirty="0"/>
              <a:t>– цвет свободы</a:t>
            </a:r>
          </a:p>
          <a:p>
            <a:pPr algn="ctr"/>
            <a:r>
              <a:rPr lang="en-US" sz="4000" dirty="0" smtClean="0"/>
              <a:t>        </a:t>
            </a:r>
            <a:r>
              <a:rPr lang="ru-RU" sz="4000" dirty="0" smtClean="0">
                <a:solidFill>
                  <a:srgbClr val="FF0000"/>
                </a:solidFill>
              </a:rPr>
              <a:t>Красный</a:t>
            </a:r>
            <a:r>
              <a:rPr lang="ru-RU" sz="4000" dirty="0" smtClean="0"/>
              <a:t> </a:t>
            </a:r>
            <a:r>
              <a:rPr lang="ru-RU" sz="4000" dirty="0"/>
              <a:t>– символизирует мужество</a:t>
            </a:r>
          </a:p>
        </p:txBody>
      </p:sp>
    </p:spTree>
    <p:extLst>
      <p:ext uri="{BB962C8B-B14F-4D97-AF65-F5344CB8AC3E}">
        <p14:creationId xmlns:p14="http://schemas.microsoft.com/office/powerpoint/2010/main" val="220396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56895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4000" dirty="0" smtClean="0"/>
              <a:t>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торжественной линейке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приветствовали учеников, вступающих в ряды детско-юношеской организации «Российское движение школьников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 Ученики вступившие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ряды РДШ дали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клятву.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026" name="Picture 2" descr="D:\Users\0\Рабочий стол\Camera\20161219_0859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32" y="3861048"/>
            <a:ext cx="3816424" cy="214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s\0\Рабочий стол\Camera\20161219_0859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92494"/>
            <a:ext cx="3882673" cy="218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1870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chemeClr val="tx2"/>
                </a:solidFill>
              </a:rPr>
              <a:t>НАША </a:t>
            </a:r>
            <a:r>
              <a:rPr lang="ru-RU" sz="2700" dirty="0">
                <a:solidFill>
                  <a:schemeClr val="tx2"/>
                </a:solidFill>
              </a:rPr>
              <a:t>РЕЧЁВКА</a:t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dirty="0">
                <a:solidFill>
                  <a:schemeClr val="tx2"/>
                </a:solidFill>
              </a:rPr>
              <a:t>Нам открыты все  дороги!</a:t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dirty="0">
                <a:solidFill>
                  <a:schemeClr val="tx2"/>
                </a:solidFill>
              </a:rPr>
              <a:t>Наш маршрут - всегда вперед!</a:t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dirty="0">
                <a:solidFill>
                  <a:schemeClr val="tx2"/>
                </a:solidFill>
              </a:rPr>
              <a:t>Наши главные девизы –</a:t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dirty="0">
                <a:solidFill>
                  <a:schemeClr val="tx2"/>
                </a:solidFill>
              </a:rPr>
              <a:t>«Надо!», «Будем!» и « На взлет!».</a:t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dirty="0">
                <a:solidFill>
                  <a:schemeClr val="tx2"/>
                </a:solidFill>
              </a:rPr>
              <a:t>Мы готовы к жизни новой</a:t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dirty="0" smtClean="0">
                <a:solidFill>
                  <a:schemeClr val="tx2"/>
                </a:solidFill>
              </a:rPr>
              <a:t>С </a:t>
            </a:r>
            <a:r>
              <a:rPr lang="ru-RU" sz="2700" dirty="0">
                <a:solidFill>
                  <a:schemeClr val="tx2"/>
                </a:solidFill>
              </a:rPr>
              <a:t>нами вечно будут здесь:</a:t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dirty="0">
                <a:solidFill>
                  <a:schemeClr val="tx2"/>
                </a:solidFill>
              </a:rPr>
              <a:t>Наше дело, наше </a:t>
            </a:r>
            <a:r>
              <a:rPr lang="ru-RU" sz="2700" dirty="0" smtClean="0">
                <a:solidFill>
                  <a:schemeClr val="tx2"/>
                </a:solidFill>
              </a:rPr>
              <a:t>слово,</a:t>
            </a:r>
            <a:br>
              <a:rPr lang="ru-RU" sz="2700" dirty="0" smtClean="0">
                <a:solidFill>
                  <a:schemeClr val="tx2"/>
                </a:solidFill>
              </a:rPr>
            </a:br>
            <a:r>
              <a:rPr lang="ru-RU" sz="2700" dirty="0" smtClean="0">
                <a:solidFill>
                  <a:schemeClr val="tx2"/>
                </a:solidFill>
              </a:rPr>
              <a:t>Наша </a:t>
            </a:r>
            <a:r>
              <a:rPr lang="ru-RU" sz="2700" dirty="0">
                <a:solidFill>
                  <a:schemeClr val="tx2"/>
                </a:solidFill>
              </a:rPr>
              <a:t>верность, наша </a:t>
            </a:r>
            <a:r>
              <a:rPr lang="ru-RU" sz="2700" dirty="0" smtClean="0">
                <a:solidFill>
                  <a:schemeClr val="tx2"/>
                </a:solidFill>
              </a:rPr>
              <a:t>честь!</a:t>
            </a:r>
            <a:r>
              <a:rPr lang="ru-RU" sz="2700" dirty="0" smtClean="0"/>
              <a:t>!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dirty="0" err="1"/>
              <a:t>есь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Наше дело, наше слово,</a:t>
            </a:r>
            <a:br>
              <a:rPr lang="ru-RU" dirty="0"/>
            </a:br>
            <a:r>
              <a:rPr lang="ru-RU" dirty="0"/>
              <a:t>Наша верность, наша честь!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fo-F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08" y="4005064"/>
            <a:ext cx="4548187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32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738744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chemeClr val="tx2"/>
                </a:solidFill>
              </a:rPr>
              <a:t>ТОРЖЕСТВЕННОЕ ОБЕЩАНИЕ</a:t>
            </a:r>
            <a:r>
              <a:rPr lang="ru-RU" sz="2700" dirty="0">
                <a:solidFill>
                  <a:schemeClr val="tx2"/>
                </a:solidFill>
              </a:rPr>
              <a:t/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>Я </a:t>
            </a:r>
            <a:r>
              <a:rPr lang="ru-RU" sz="1800" dirty="0">
                <a:solidFill>
                  <a:schemeClr val="tx2"/>
                </a:solidFill>
              </a:rPr>
              <a:t>(Ф.И.), вступая в ряды «Российского движения школьников», перед лицом</a:t>
            </a:r>
            <a:br>
              <a:rPr lang="ru-RU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своих товарищей  торжественно клянусь:</a:t>
            </a:r>
            <a:br>
              <a:rPr lang="ru-RU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Достойно нести  Знамена Побед нашей страны!</a:t>
            </a:r>
            <a:br>
              <a:rPr lang="ru-RU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Прославлять успехами свою Родину, быть любознательным и </a:t>
            </a:r>
            <a:r>
              <a:rPr lang="ru-RU" sz="1800" dirty="0" smtClean="0">
                <a:solidFill>
                  <a:schemeClr val="tx2"/>
                </a:solidFill>
              </a:rPr>
              <a:t>трудолюбивым, гордиться школой</a:t>
            </a:r>
            <a:r>
              <a:rPr lang="ru-RU" sz="1800" dirty="0">
                <a:solidFill>
                  <a:schemeClr val="tx2"/>
                </a:solidFill>
              </a:rPr>
              <a:t>, своей семьей!</a:t>
            </a:r>
            <a:br>
              <a:rPr lang="ru-RU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Направлять дела на блага людей!</a:t>
            </a:r>
            <a:br>
              <a:rPr lang="ru-RU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Гордиться открытиями и историей своей страны, быть </a:t>
            </a:r>
            <a:r>
              <a:rPr lang="ru-RU" sz="1800" dirty="0" smtClean="0">
                <a:solidFill>
                  <a:schemeClr val="tx2"/>
                </a:solidFill>
              </a:rPr>
              <a:t>достойным учеником  </a:t>
            </a:r>
            <a:r>
              <a:rPr lang="ru-RU" sz="1800" dirty="0">
                <a:solidFill>
                  <a:schemeClr val="tx2"/>
                </a:solidFill>
              </a:rPr>
              <a:t>нашей страны!</a:t>
            </a:r>
            <a:br>
              <a:rPr lang="ru-RU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Торжественно </a:t>
            </a:r>
            <a:r>
              <a:rPr lang="ru-RU" sz="1800" dirty="0" smtClean="0">
                <a:solidFill>
                  <a:schemeClr val="tx2"/>
                </a:solidFill>
              </a:rPr>
              <a:t>обещаю!</a:t>
            </a:r>
            <a:r>
              <a:rPr lang="ru-RU" sz="1800" dirty="0">
                <a:solidFill>
                  <a:schemeClr val="tx2"/>
                </a:solidFill>
              </a:rPr>
              <a:t/>
            </a:r>
            <a:br>
              <a:rPr lang="ru-RU" sz="1800" dirty="0">
                <a:solidFill>
                  <a:schemeClr val="tx2"/>
                </a:solidFill>
              </a:rPr>
            </a:br>
            <a:endParaRPr lang="fo-FO" sz="1800" dirty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33056"/>
            <a:ext cx="4950495" cy="278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42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4032448" cy="6120680"/>
          </a:xfrm>
        </p:spPr>
        <p:txBody>
          <a:bodyPr/>
          <a:lstStyle/>
          <a:p>
            <a:r>
              <a:rPr lang="ru-RU" sz="1400" dirty="0">
                <a:solidFill>
                  <a:srgbClr val="FF0000"/>
                </a:solidFill>
              </a:rPr>
              <a:t>Текст гимна школьников РДШ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1 куплет: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Девочки, мальчики, школьные года,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Все мы романтики, есть у нас мечта.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И пусть пока мы только дети — нам ещё расти,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Но свои детские воплотим мечты.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Это мы! Юные мы! Дружные мы!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Выпускники и малыши — нам открыты все пути!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Припев: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Так было всегда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Вчера детвора,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А завтра мы большие люди.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Большая страна, большие мечты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Здесь сбудутся.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Большим кораблям — большие моря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И грандиозные открытия!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Великим мечтам поможем мы воплотиться!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Мы — это ты, страна!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2 куплет</a:t>
            </a:r>
            <a:r>
              <a:rPr lang="ru-RU" sz="1400" dirty="0" smtClean="0">
                <a:solidFill>
                  <a:srgbClr val="002060"/>
                </a:solidFill>
              </a:rPr>
              <a:t>: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Умники </a:t>
            </a:r>
            <a:r>
              <a:rPr lang="ru-RU" sz="1400" dirty="0">
                <a:solidFill>
                  <a:srgbClr val="002060"/>
                </a:solidFill>
              </a:rPr>
              <a:t>и умницы, спортсмены и певцы,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Все у нас получится, если вместе мы.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И друг за дружкой в век грядущий к знаниям пойдем,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Школьное содружество интересно в нём.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Это дом! Общий наш дом! Учимся в нем!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Песни поём, вместе растём,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Дружбу нашу бережём!</a:t>
            </a:r>
            <a:br>
              <a:rPr lang="ru-RU" sz="1400" dirty="0">
                <a:solidFill>
                  <a:srgbClr val="002060"/>
                </a:solidFill>
              </a:rPr>
            </a:br>
            <a:endParaRPr lang="fo-FO" sz="1400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9654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08946"/>
            <a:ext cx="4032448" cy="226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3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Организационное собрание </a:t>
            </a:r>
            <a:endParaRPr lang="fo-FO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088" y="179723"/>
            <a:ext cx="1186830" cy="118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D:\Users\0\Рабочий стол\Camera\20161222_115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686362"/>
            <a:ext cx="3642507" cy="204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Users\0\Рабочий стол\Camera\20161222_1208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02" y="1686362"/>
            <a:ext cx="3642506" cy="204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Users\0\Рабочий стол\Camera\20161222_1209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01" y="4149080"/>
            <a:ext cx="3607498" cy="202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Users\0\Рабочий стол\Camera\20161222_1209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08" y="4149081"/>
            <a:ext cx="3607495" cy="202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84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184</TotalTime>
  <Words>181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НАША РЕЧЁВКА Нам открыты все  дороги! Наш маршрут - всегда вперед! Наши главные девизы – «Надо!», «Будем!» и « На взлет!». Мы готовы к жизни новой С нами вечно будут здесь: Наше дело, наше слово, Наша верность, наша честь!! есь: Наше дело, наше слово, Наша верность, наша честь!  </vt:lpstr>
      <vt:lpstr>ТОРЖЕСТВЕННОЕ ОБЕЩАНИЕ Я (Ф.И.), вступая в ряды «Российского движения школьников», перед лицом своих товарищей  торжественно клянусь: Достойно нести  Знамена Побед нашей страны! Прославлять успехами свою Родину, быть любознательным и трудолюбивым, гордиться школой, своей семьей! Направлять дела на блага людей! Гордиться открытиями и историей своей страны, быть достойным учеником  нашей страны! Торжественно обещаю! </vt:lpstr>
      <vt:lpstr>Текст гимна школьников РДШ 1 куплет: Девочки, мальчики, школьные года, Все мы романтики, есть у нас мечта. И пусть пока мы только дети — нам ещё расти, Но свои детские воплотим мечты. Это мы! Юные мы! Дружные мы! Выпускники и малыши — нам открыты все пути! Припев: Так было всегда Вчера детвора, А завтра мы большие люди. Большая страна, большие мечты Здесь сбудутся. Большим кораблям — большие моря И грандиозные открытия! Великим мечтам поможем мы воплотиться! Мы — это ты, страна! 2 куплет:  Умники и умницы, спортсмены и певцы, Все у нас получится, если вместе мы. И друг за дружкой в век грядущий к знаниям пойдем, Школьное содружество интересно в нём. Это дом! Общий наш дом! Учимся в нем! Песни поём, вместе растём, Дружбу нашу бережём! </vt:lpstr>
      <vt:lpstr>Организационное собрание </vt:lpstr>
      <vt:lpstr>Уголок отряда «Орлёнок»</vt:lpstr>
      <vt:lpstr>Презентация PowerPoint</vt:lpstr>
      <vt:lpstr>15 сентября –День рождения СНТ </vt:lpstr>
      <vt:lpstr>20 ноября  </vt:lpstr>
      <vt:lpstr>26 НОЯБРЯ –День матери</vt:lpstr>
      <vt:lpstr>Акция «Поможем птицам!»</vt:lpstr>
      <vt:lpstr>Трудовое воспитание</vt:lpstr>
      <vt:lpstr>Наши увлечения!</vt:lpstr>
      <vt:lpstr>1. Направление «Личностное развитие» 2. Направление «Гражданская активность» 3. Направление «Военно-патриотическое» 4. Направление «Информационно- медийное»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Явхария</dc:creator>
  <cp:lastModifiedBy>User</cp:lastModifiedBy>
  <cp:revision>20</cp:revision>
  <dcterms:created xsi:type="dcterms:W3CDTF">2016-10-05T11:55:50Z</dcterms:created>
  <dcterms:modified xsi:type="dcterms:W3CDTF">2017-06-03T08:21:06Z</dcterms:modified>
</cp:coreProperties>
</file>